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3" d="100"/>
          <a:sy n="53" d="100"/>
        </p:scale>
        <p:origin x="78" y="5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1D29-5D27-4742-A6A2-CA7C773D2522}" type="datetimeFigureOut">
              <a:rPr lang="it-IT" smtClean="0"/>
              <a:t>26/05/2018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CB660-F7AF-4CB5-9601-5C3D73E1820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2254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1D29-5D27-4742-A6A2-CA7C773D2522}" type="datetimeFigureOut">
              <a:rPr lang="it-IT" smtClean="0"/>
              <a:t>26/05/2018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CB660-F7AF-4CB5-9601-5C3D73E1820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3945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1D29-5D27-4742-A6A2-CA7C773D2522}" type="datetimeFigureOut">
              <a:rPr lang="it-IT" smtClean="0"/>
              <a:t>26/05/2018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CB660-F7AF-4CB5-9601-5C3D73E1820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177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1D29-5D27-4742-A6A2-CA7C773D2522}" type="datetimeFigureOut">
              <a:rPr lang="it-IT" smtClean="0"/>
              <a:t>26/05/2018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CB660-F7AF-4CB5-9601-5C3D73E1820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7463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1D29-5D27-4742-A6A2-CA7C773D2522}" type="datetimeFigureOut">
              <a:rPr lang="it-IT" smtClean="0"/>
              <a:t>26/05/2018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CB660-F7AF-4CB5-9601-5C3D73E1820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6109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1D29-5D27-4742-A6A2-CA7C773D2522}" type="datetimeFigureOut">
              <a:rPr lang="it-IT" smtClean="0"/>
              <a:t>26/05/2018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CB660-F7AF-4CB5-9601-5C3D73E1820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2389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1D29-5D27-4742-A6A2-CA7C773D2522}" type="datetimeFigureOut">
              <a:rPr lang="it-IT" smtClean="0"/>
              <a:t>26/05/2018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CB660-F7AF-4CB5-9601-5C3D73E1820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7742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1D29-5D27-4742-A6A2-CA7C773D2522}" type="datetimeFigureOut">
              <a:rPr lang="it-IT" smtClean="0"/>
              <a:t>26/05/2018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CB660-F7AF-4CB5-9601-5C3D73E1820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5190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1D29-5D27-4742-A6A2-CA7C773D2522}" type="datetimeFigureOut">
              <a:rPr lang="it-IT" smtClean="0"/>
              <a:t>26/05/2018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CB660-F7AF-4CB5-9601-5C3D73E1820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8821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1D29-5D27-4742-A6A2-CA7C773D2522}" type="datetimeFigureOut">
              <a:rPr lang="it-IT" smtClean="0"/>
              <a:t>26/05/2018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CB660-F7AF-4CB5-9601-5C3D73E1820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2217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1D29-5D27-4742-A6A2-CA7C773D2522}" type="datetimeFigureOut">
              <a:rPr lang="it-IT" smtClean="0"/>
              <a:t>26/05/2018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CB660-F7AF-4CB5-9601-5C3D73E1820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4737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1D29-5D27-4742-A6A2-CA7C773D2522}" type="datetimeFigureOut">
              <a:rPr lang="it-IT" smtClean="0"/>
              <a:t>26/05/2018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CB660-F7AF-4CB5-9601-5C3D73E1820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9353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300766" y="1378039"/>
            <a:ext cx="837126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Sorgente intermittente</a:t>
            </a:r>
            <a:r>
              <a:rPr lang="it-IT" sz="2000" dirty="0" smtClean="0"/>
              <a:t/>
            </a:r>
            <a:br>
              <a:rPr lang="it-IT" sz="2000" dirty="0" smtClean="0"/>
            </a:br>
            <a:r>
              <a:rPr lang="it-IT" sz="2000" dirty="0" smtClean="0">
                <a:solidFill>
                  <a:srgbClr val="C00000"/>
                </a:solidFill>
              </a:rPr>
              <a:t>cavità nella roccia , presenta un condotto a sifone che la mette in comunicazione con l’esterno  più in basso della zona di accumulo</a:t>
            </a:r>
            <a:br>
              <a:rPr lang="it-IT" sz="2000" dirty="0" smtClean="0">
                <a:solidFill>
                  <a:srgbClr val="C00000"/>
                </a:solidFill>
              </a:rPr>
            </a:br>
            <a:r>
              <a:rPr lang="it-IT" sz="2000" dirty="0" smtClean="0">
                <a:solidFill>
                  <a:srgbClr val="C00000"/>
                </a:solidFill>
              </a:rPr>
              <a:t>di acqua che alimenta lentamente e in modo variabile con la disponibilità</a:t>
            </a:r>
            <a:br>
              <a:rPr lang="it-IT" sz="2000" dirty="0" smtClean="0">
                <a:solidFill>
                  <a:srgbClr val="C00000"/>
                </a:solidFill>
              </a:rPr>
            </a:br>
            <a:r>
              <a:rPr lang="it-IT" sz="2000" dirty="0" smtClean="0">
                <a:solidFill>
                  <a:srgbClr val="C00000"/>
                </a:solidFill>
              </a:rPr>
              <a:t>in funzione di vari fattori( </a:t>
            </a:r>
            <a:r>
              <a:rPr lang="it-IT" sz="2000" dirty="0" err="1" smtClean="0">
                <a:solidFill>
                  <a:srgbClr val="C00000"/>
                </a:solidFill>
              </a:rPr>
              <a:t>es.quantità</a:t>
            </a:r>
            <a:r>
              <a:rPr lang="it-IT" sz="2000" dirty="0" smtClean="0">
                <a:solidFill>
                  <a:srgbClr val="C00000"/>
                </a:solidFill>
              </a:rPr>
              <a:t> di precipitazioni, fusione neve…)</a:t>
            </a:r>
          </a:p>
          <a:p>
            <a:r>
              <a:rPr lang="it-IT" sz="2000" dirty="0" smtClean="0">
                <a:solidFill>
                  <a:srgbClr val="0070C0"/>
                </a:solidFill>
              </a:rPr>
              <a:t>Quando il livello dell’acqua nella cavità raggiunge il livello della curva</a:t>
            </a:r>
            <a:br>
              <a:rPr lang="it-IT" sz="2000" dirty="0" smtClean="0">
                <a:solidFill>
                  <a:srgbClr val="0070C0"/>
                </a:solidFill>
              </a:rPr>
            </a:br>
            <a:r>
              <a:rPr lang="it-IT" sz="2000" dirty="0" smtClean="0">
                <a:solidFill>
                  <a:srgbClr val="0070C0"/>
                </a:solidFill>
              </a:rPr>
              <a:t>del sifone, questo viene innescato e l’acqua scende verso il basso</a:t>
            </a:r>
            <a:br>
              <a:rPr lang="it-IT" sz="2000" dirty="0" smtClean="0">
                <a:solidFill>
                  <a:srgbClr val="0070C0"/>
                </a:solidFill>
              </a:rPr>
            </a:br>
            <a:r>
              <a:rPr lang="it-IT" sz="2000" dirty="0" smtClean="0">
                <a:solidFill>
                  <a:srgbClr val="0070C0"/>
                </a:solidFill>
              </a:rPr>
              <a:t>fino a quando il livello nella cavità raggiunge il livello del foro di uscita</a:t>
            </a:r>
            <a:br>
              <a:rPr lang="it-IT" sz="2000" dirty="0" smtClean="0">
                <a:solidFill>
                  <a:srgbClr val="0070C0"/>
                </a:solidFill>
              </a:rPr>
            </a:br>
            <a:r>
              <a:rPr lang="it-IT" sz="2000" dirty="0" smtClean="0">
                <a:solidFill>
                  <a:srgbClr val="0070C0"/>
                </a:solidFill>
              </a:rPr>
              <a:t>del condotto</a:t>
            </a:r>
            <a:r>
              <a:rPr lang="it-IT" sz="2000" dirty="0" smtClean="0"/>
              <a:t>.</a:t>
            </a:r>
            <a:br>
              <a:rPr lang="it-IT" sz="2000" dirty="0" smtClean="0"/>
            </a:br>
            <a:r>
              <a:rPr lang="it-IT" sz="2000" dirty="0" smtClean="0">
                <a:solidFill>
                  <a:srgbClr val="C00000"/>
                </a:solidFill>
              </a:rPr>
              <a:t>Quando la cavità viene ancora alimentata, il livello risale senza che esca</a:t>
            </a:r>
            <a:br>
              <a:rPr lang="it-IT" sz="2000" dirty="0" smtClean="0">
                <a:solidFill>
                  <a:srgbClr val="C00000"/>
                </a:solidFill>
              </a:rPr>
            </a:br>
            <a:r>
              <a:rPr lang="it-IT" sz="2000" dirty="0" smtClean="0">
                <a:solidFill>
                  <a:srgbClr val="C00000"/>
                </a:solidFill>
              </a:rPr>
              <a:t>acqua: solo quando si raggiunge ancora il livello più alto, si rinnova</a:t>
            </a:r>
            <a:br>
              <a:rPr lang="it-IT" sz="2000" dirty="0" smtClean="0">
                <a:solidFill>
                  <a:srgbClr val="C00000"/>
                </a:solidFill>
              </a:rPr>
            </a:br>
            <a:r>
              <a:rPr lang="it-IT" sz="2000" dirty="0" smtClean="0">
                <a:solidFill>
                  <a:srgbClr val="C00000"/>
                </a:solidFill>
              </a:rPr>
              <a:t>la attività del sifone.</a:t>
            </a:r>
            <a:endParaRPr lang="it-IT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999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287888" y="296215"/>
            <a:ext cx="6954591" cy="567340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con angoli ritagliati sullo stesso lato 7"/>
          <p:cNvSpPr/>
          <p:nvPr/>
        </p:nvSpPr>
        <p:spPr>
          <a:xfrm>
            <a:off x="3670479" y="927280"/>
            <a:ext cx="3696237" cy="4121238"/>
          </a:xfrm>
          <a:prstGeom prst="snip2SameRect">
            <a:avLst/>
          </a:prstGeom>
          <a:solidFill>
            <a:schemeClr val="bg2"/>
          </a:solidFill>
          <a:ln w="76200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Figura a mano libera 9"/>
          <p:cNvSpPr/>
          <p:nvPr/>
        </p:nvSpPr>
        <p:spPr>
          <a:xfrm>
            <a:off x="1918952" y="1455313"/>
            <a:ext cx="1751527" cy="4514310"/>
          </a:xfrm>
          <a:custGeom>
            <a:avLst/>
            <a:gdLst>
              <a:gd name="connsiteX0" fmla="*/ 1405812 w 1451272"/>
              <a:gd name="connsiteY0" fmla="*/ 1617396 h 4532856"/>
              <a:gd name="connsiteX1" fmla="*/ 1122477 w 1451272"/>
              <a:gd name="connsiteY1" fmla="*/ 355266 h 4532856"/>
              <a:gd name="connsiteX2" fmla="*/ 852020 w 1451272"/>
              <a:gd name="connsiteY2" fmla="*/ 316630 h 4532856"/>
              <a:gd name="connsiteX3" fmla="*/ 40651 w 1451272"/>
              <a:gd name="connsiteY3" fmla="*/ 4064382 h 4532856"/>
              <a:gd name="connsiteX4" fmla="*/ 208077 w 1451272"/>
              <a:gd name="connsiteY4" fmla="*/ 4090139 h 4532856"/>
              <a:gd name="connsiteX5" fmla="*/ 955051 w 1451272"/>
              <a:gd name="connsiteY5" fmla="*/ 548449 h 4532856"/>
              <a:gd name="connsiteX6" fmla="*/ 1186871 w 1451272"/>
              <a:gd name="connsiteY6" fmla="*/ 2158309 h 4532856"/>
              <a:gd name="connsiteX7" fmla="*/ 1431570 w 1451272"/>
              <a:gd name="connsiteY7" fmla="*/ 2171187 h 4532856"/>
              <a:gd name="connsiteX8" fmla="*/ 1418691 w 1451272"/>
              <a:gd name="connsiteY8" fmla="*/ 1746185 h 4532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51272" h="4532856">
                <a:moveTo>
                  <a:pt x="1405812" y="1617396"/>
                </a:moveTo>
                <a:cubicBezTo>
                  <a:pt x="1310294" y="1094728"/>
                  <a:pt x="1214776" y="572060"/>
                  <a:pt x="1122477" y="355266"/>
                </a:cubicBezTo>
                <a:cubicBezTo>
                  <a:pt x="1030178" y="138472"/>
                  <a:pt x="1032324" y="-301556"/>
                  <a:pt x="852020" y="316630"/>
                </a:cubicBezTo>
                <a:cubicBezTo>
                  <a:pt x="671716" y="934816"/>
                  <a:pt x="147975" y="3435464"/>
                  <a:pt x="40651" y="4064382"/>
                </a:cubicBezTo>
                <a:cubicBezTo>
                  <a:pt x="-66673" y="4693300"/>
                  <a:pt x="55677" y="4676128"/>
                  <a:pt x="208077" y="4090139"/>
                </a:cubicBezTo>
                <a:cubicBezTo>
                  <a:pt x="360477" y="3504150"/>
                  <a:pt x="791919" y="870421"/>
                  <a:pt x="955051" y="548449"/>
                </a:cubicBezTo>
                <a:cubicBezTo>
                  <a:pt x="1118183" y="226477"/>
                  <a:pt x="1107451" y="1887853"/>
                  <a:pt x="1186871" y="2158309"/>
                </a:cubicBezTo>
                <a:cubicBezTo>
                  <a:pt x="1266291" y="2428765"/>
                  <a:pt x="1392933" y="2239874"/>
                  <a:pt x="1431570" y="2171187"/>
                </a:cubicBezTo>
                <a:cubicBezTo>
                  <a:pt x="1470207" y="2102500"/>
                  <a:pt x="1444449" y="1924342"/>
                  <a:pt x="1418691" y="1746185"/>
                </a:cubicBezTo>
              </a:path>
            </a:pathLst>
          </a:custGeom>
          <a:noFill/>
          <a:ln w="381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Rettangolo 12"/>
          <p:cNvSpPr/>
          <p:nvPr/>
        </p:nvSpPr>
        <p:spPr>
          <a:xfrm>
            <a:off x="3670479" y="1455313"/>
            <a:ext cx="3696237" cy="35932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Figura a mano libera 13"/>
          <p:cNvSpPr/>
          <p:nvPr/>
        </p:nvSpPr>
        <p:spPr>
          <a:xfrm>
            <a:off x="1996225" y="1777675"/>
            <a:ext cx="1661375" cy="4082212"/>
          </a:xfrm>
          <a:custGeom>
            <a:avLst/>
            <a:gdLst>
              <a:gd name="connsiteX0" fmla="*/ 1661375 w 1661375"/>
              <a:gd name="connsiteY0" fmla="*/ 1699621 h 4082212"/>
              <a:gd name="connsiteX1" fmla="*/ 1493950 w 1661375"/>
              <a:gd name="connsiteY1" fmla="*/ 1351891 h 4082212"/>
              <a:gd name="connsiteX2" fmla="*/ 1403798 w 1661375"/>
              <a:gd name="connsiteY2" fmla="*/ 785221 h 4082212"/>
              <a:gd name="connsiteX3" fmla="*/ 1326524 w 1661375"/>
              <a:gd name="connsiteY3" fmla="*/ 489007 h 4082212"/>
              <a:gd name="connsiteX4" fmla="*/ 1262130 w 1661375"/>
              <a:gd name="connsiteY4" fmla="*/ 154156 h 4082212"/>
              <a:gd name="connsiteX5" fmla="*/ 1056068 w 1661375"/>
              <a:gd name="connsiteY5" fmla="*/ 64004 h 4082212"/>
              <a:gd name="connsiteX6" fmla="*/ 695460 w 1661375"/>
              <a:gd name="connsiteY6" fmla="*/ 1107193 h 4082212"/>
              <a:gd name="connsiteX7" fmla="*/ 373488 w 1661375"/>
              <a:gd name="connsiteY7" fmla="*/ 2575384 h 4082212"/>
              <a:gd name="connsiteX8" fmla="*/ 193183 w 1661375"/>
              <a:gd name="connsiteY8" fmla="*/ 3296601 h 4082212"/>
              <a:gd name="connsiteX9" fmla="*/ 64395 w 1661375"/>
              <a:gd name="connsiteY9" fmla="*/ 3811756 h 4082212"/>
              <a:gd name="connsiteX10" fmla="*/ 0 w 1661375"/>
              <a:gd name="connsiteY10" fmla="*/ 4082212 h 4082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61375" h="4082212">
                <a:moveTo>
                  <a:pt x="1661375" y="1699621"/>
                </a:moveTo>
                <a:cubicBezTo>
                  <a:pt x="1599127" y="1601956"/>
                  <a:pt x="1536879" y="1504291"/>
                  <a:pt x="1493950" y="1351891"/>
                </a:cubicBezTo>
                <a:cubicBezTo>
                  <a:pt x="1451020" y="1199491"/>
                  <a:pt x="1431702" y="929035"/>
                  <a:pt x="1403798" y="785221"/>
                </a:cubicBezTo>
                <a:cubicBezTo>
                  <a:pt x="1375894" y="641407"/>
                  <a:pt x="1350135" y="594184"/>
                  <a:pt x="1326524" y="489007"/>
                </a:cubicBezTo>
                <a:cubicBezTo>
                  <a:pt x="1302913" y="383830"/>
                  <a:pt x="1307206" y="224990"/>
                  <a:pt x="1262130" y="154156"/>
                </a:cubicBezTo>
                <a:cubicBezTo>
                  <a:pt x="1217054" y="83322"/>
                  <a:pt x="1150513" y="-94835"/>
                  <a:pt x="1056068" y="64004"/>
                </a:cubicBezTo>
                <a:cubicBezTo>
                  <a:pt x="961623" y="222843"/>
                  <a:pt x="809223" y="688630"/>
                  <a:pt x="695460" y="1107193"/>
                </a:cubicBezTo>
                <a:cubicBezTo>
                  <a:pt x="581697" y="1525756"/>
                  <a:pt x="457201" y="2210483"/>
                  <a:pt x="373488" y="2575384"/>
                </a:cubicBezTo>
                <a:cubicBezTo>
                  <a:pt x="289775" y="2940285"/>
                  <a:pt x="193183" y="3296601"/>
                  <a:pt x="193183" y="3296601"/>
                </a:cubicBezTo>
                <a:cubicBezTo>
                  <a:pt x="141667" y="3502663"/>
                  <a:pt x="96592" y="3680821"/>
                  <a:pt x="64395" y="3811756"/>
                </a:cubicBezTo>
                <a:cubicBezTo>
                  <a:pt x="32198" y="3942691"/>
                  <a:pt x="16099" y="4012451"/>
                  <a:pt x="0" y="4082212"/>
                </a:cubicBezTo>
              </a:path>
            </a:pathLst>
          </a:cu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Rettangolo 14"/>
          <p:cNvSpPr/>
          <p:nvPr/>
        </p:nvSpPr>
        <p:spPr>
          <a:xfrm>
            <a:off x="3670479" y="1455313"/>
            <a:ext cx="3696237" cy="20992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7728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Marino Furlan</dc:creator>
  <cp:lastModifiedBy>Marino Furlan</cp:lastModifiedBy>
  <cp:revision>6</cp:revision>
  <dcterms:created xsi:type="dcterms:W3CDTF">2018-05-26T04:19:14Z</dcterms:created>
  <dcterms:modified xsi:type="dcterms:W3CDTF">2018-05-26T05:00:17Z</dcterms:modified>
</cp:coreProperties>
</file>